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56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5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3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2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1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5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4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1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284D-69B8-42A7-BF62-A74C5816FE7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077-1476-48EA-B7C3-8801106F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4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627" y="426395"/>
            <a:ext cx="835429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композиционного центра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цвета.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Доминанта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акцент.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artchive.ru/res/media/img/oy1000/work/611/1695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20" y="1699232"/>
            <a:ext cx="5457103" cy="4161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25288" y="5933207"/>
            <a:ext cx="3894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Анри Матисс. Красный лук. Холст, масло. 46×55 см. 1906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00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-103" r="14244"/>
          <a:stretch/>
        </p:blipFill>
        <p:spPr>
          <a:xfrm>
            <a:off x="6660573" y="1055346"/>
            <a:ext cx="4779818" cy="500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3215" y="6176791"/>
            <a:ext cx="553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Игорь </a:t>
            </a:r>
            <a:r>
              <a:rPr lang="ru-RU" sz="1400" dirty="0"/>
              <a:t>Эммануилович. Неприбранный стол. </a:t>
            </a:r>
            <a:r>
              <a:rPr lang="ru-RU" sz="1400" dirty="0" smtClean="0"/>
              <a:t>1907.</a:t>
            </a:r>
            <a:endParaRPr lang="ru-RU" sz="1400" dirty="0"/>
          </a:p>
          <a:p>
            <a:pPr algn="r"/>
            <a:r>
              <a:rPr lang="ru-RU" sz="1400" dirty="0"/>
              <a:t>102.5 х 98.5 холст, масло, темпера. Третьяковская галерея. Москва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174" y="173261"/>
            <a:ext cx="111852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Выделение доминанты</a:t>
            </a:r>
          </a:p>
          <a:p>
            <a:r>
              <a:rPr lang="ru-RU" dirty="0" smtClean="0"/>
              <a:t>6. Использование хроматических цветов. Теплый цвет при общей холодной гамме второстепенных элементов, </a:t>
            </a:r>
          </a:p>
          <a:p>
            <a:r>
              <a:rPr lang="ru-RU" dirty="0" smtClean="0"/>
              <a:t>или темный цвет среди светлых... 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5173" y="1311764"/>
            <a:ext cx="57580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Все цвета, которые воспринимает наш глаз делятся на</a:t>
            </a:r>
            <a:r>
              <a:rPr lang="ru-RU" sz="1600" b="1" i="1" dirty="0"/>
              <a:t> хроматические</a:t>
            </a:r>
            <a:r>
              <a:rPr lang="ru-RU" sz="1600" i="1" dirty="0"/>
              <a:t> (цвета спектра) и </a:t>
            </a:r>
            <a:r>
              <a:rPr lang="ru-RU" sz="1600" b="1" i="1" dirty="0"/>
              <a:t>ахроматические</a:t>
            </a:r>
            <a:r>
              <a:rPr lang="ru-RU" sz="1600" i="1" dirty="0"/>
              <a:t> </a:t>
            </a:r>
            <a:endParaRPr lang="ru-RU" sz="1600" i="1" dirty="0" smtClean="0"/>
          </a:p>
          <a:p>
            <a:r>
              <a:rPr lang="ru-RU" sz="1600" i="1" dirty="0" smtClean="0"/>
              <a:t>(</a:t>
            </a:r>
            <a:r>
              <a:rPr lang="ru-RU" sz="1600" i="1" dirty="0"/>
              <a:t>белый, черный и оттенки серого). </a:t>
            </a:r>
            <a:endParaRPr lang="ru-RU" sz="1600" i="1" dirty="0" smtClean="0"/>
          </a:p>
          <a:p>
            <a:r>
              <a:rPr lang="ru-RU" sz="1600" i="1" dirty="0" smtClean="0"/>
              <a:t>За </a:t>
            </a:r>
            <a:r>
              <a:rPr lang="ru-RU" sz="1600" i="1" dirty="0"/>
              <a:t>восприятие хроматических и ахроматических цветов отвечают разные клетки глаза.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2826327"/>
            <a:ext cx="4394370" cy="34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673" y="123781"/>
            <a:ext cx="1125335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Выделение доминанты</a:t>
            </a:r>
          </a:p>
          <a:p>
            <a:r>
              <a:rPr lang="ru-RU" dirty="0" smtClean="0"/>
              <a:t>7. Главный элемент-доминанта и остальная часть картины находятся в разных областях цветового круга: </a:t>
            </a:r>
          </a:p>
          <a:p>
            <a:r>
              <a:rPr lang="ru-RU" dirty="0"/>
              <a:t>к</a:t>
            </a:r>
            <a:r>
              <a:rPr lang="ru-RU" dirty="0" smtClean="0"/>
              <a:t>омпозиционная доминанта желтая, фоновая часть сине-фиолетовая.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Д</a:t>
            </a:r>
            <a:r>
              <a:rPr lang="ru-RU" dirty="0" smtClean="0"/>
              <a:t>ополнительные цвета: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желтый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7030A0"/>
                </a:solidFill>
              </a:rPr>
              <a:t>фиолетовый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Оранжевый  </a:t>
            </a:r>
            <a:r>
              <a:rPr lang="ru-RU" dirty="0"/>
              <a:t>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синий</a:t>
            </a:r>
            <a:r>
              <a:rPr lang="ru-RU" dirty="0"/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зеленый</a:t>
            </a:r>
          </a:p>
          <a:p>
            <a:endParaRPr lang="ru-RU" dirty="0"/>
          </a:p>
        </p:txBody>
      </p:sp>
      <p:pic>
        <p:nvPicPr>
          <p:cNvPr id="8" name="Рисунок 7" descr="https://www.tretyakovgallery.ru/upload/iblock/814/8148e7a995f53f1f3dae7cf9057d53c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50818"/>
            <a:ext cx="4972050" cy="4831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78782" y="6182588"/>
            <a:ext cx="44028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Грабарь Игорь Эммануилович. Хризантемы</a:t>
            </a:r>
          </a:p>
          <a:p>
            <a:pPr algn="r"/>
            <a:r>
              <a:rPr lang="ru-RU" sz="1400" dirty="0"/>
              <a:t>98.4 х 98.5 холст, масло Третьяковская галерея, Москва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1725" y="152619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9" y="2739882"/>
            <a:ext cx="3442706" cy="34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9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8" y="154815"/>
            <a:ext cx="1016230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Выделение доминанты</a:t>
            </a:r>
          </a:p>
          <a:p>
            <a:r>
              <a:rPr lang="ru-RU" dirty="0"/>
              <a:t>8</a:t>
            </a:r>
            <a:r>
              <a:rPr lang="ru-RU" dirty="0" smtClean="0"/>
              <a:t>. Использование хроматического цвета среди ахроматических цветов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-656" r="11164"/>
          <a:stretch/>
        </p:blipFill>
        <p:spPr>
          <a:xfrm>
            <a:off x="332509" y="1194955"/>
            <a:ext cx="6772537" cy="4926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882" y="6307282"/>
            <a:ext cx="423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Жорж Брак. Натюрморт с двумя лимонами. 27х20 см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72" y="1194955"/>
            <a:ext cx="3725767" cy="4964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41523" y="6255326"/>
            <a:ext cx="16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Карнелия</a:t>
            </a:r>
            <a:r>
              <a:rPr lang="ru-RU" sz="1400" dirty="0" smtClean="0"/>
              <a:t> Форстер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723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335" y="2192482"/>
            <a:ext cx="631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9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673" y="1408837"/>
            <a:ext cx="108585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Композиция</a:t>
            </a:r>
            <a:r>
              <a:rPr lang="ru-RU" sz="3200" dirty="0" smtClean="0"/>
              <a:t> (лат – сочинение, соединение) – </a:t>
            </a:r>
          </a:p>
          <a:p>
            <a:r>
              <a:rPr lang="ru-RU" sz="3200" dirty="0" smtClean="0"/>
              <a:t>построение произведения</a:t>
            </a:r>
          </a:p>
          <a:p>
            <a:r>
              <a:rPr lang="ru-RU" sz="3200" dirty="0" smtClean="0"/>
              <a:t>(построение изображения на картинной плоскости). 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Композиция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это идея произведения, мысль ради выражения которой художник и берется за кисть. </a:t>
            </a:r>
          </a:p>
          <a:p>
            <a:endParaRPr lang="ru-RU" sz="3200" dirty="0" smtClean="0"/>
          </a:p>
          <a:p>
            <a:r>
              <a:rPr lang="ru-RU" sz="3200" b="1" dirty="0" smtClean="0"/>
              <a:t>Главное в композиции – создание художественного образа. </a:t>
            </a:r>
          </a:p>
        </p:txBody>
      </p:sp>
    </p:spTree>
    <p:extLst>
      <p:ext uri="{BB962C8B-B14F-4D97-AF65-F5344CB8AC3E}">
        <p14:creationId xmlns:p14="http://schemas.microsoft.com/office/powerpoint/2010/main" val="18542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981" y="1055682"/>
            <a:ext cx="103181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Создавая композицию, необходимо позаботиться о том, что будет главным в картине </a:t>
            </a:r>
          </a:p>
          <a:p>
            <a:r>
              <a:rPr lang="ru-RU" sz="2000" dirty="0" smtClean="0"/>
              <a:t>и как выделить это главное, то есть </a:t>
            </a:r>
            <a:r>
              <a:rPr lang="ru-RU" sz="2000" b="1" dirty="0" smtClean="0"/>
              <a:t>сюжетно-композиционный центр</a:t>
            </a:r>
            <a:r>
              <a:rPr lang="ru-RU" sz="2000" dirty="0" smtClean="0"/>
              <a:t>, который часто также называют </a:t>
            </a:r>
            <a:r>
              <a:rPr lang="ru-RU" sz="2000" b="1" dirty="0" smtClean="0"/>
              <a:t>«смысловым центром» </a:t>
            </a:r>
            <a:r>
              <a:rPr lang="ru-RU" sz="2000" dirty="0" smtClean="0"/>
              <a:t>или </a:t>
            </a:r>
            <a:r>
              <a:rPr lang="ru-RU" sz="2000" b="1" dirty="0" smtClean="0"/>
              <a:t>«зрительным центром»</a:t>
            </a:r>
            <a:r>
              <a:rPr lang="ru-RU" sz="2000" dirty="0" smtClean="0"/>
              <a:t> картины. </a:t>
            </a:r>
          </a:p>
          <a:p>
            <a:endParaRPr lang="ru-RU" sz="2000" dirty="0" smtClean="0"/>
          </a:p>
          <a:p>
            <a:r>
              <a:rPr lang="ru-RU" sz="2000" dirty="0" smtClean="0"/>
              <a:t>Композиционный центр должен, в первую очередь, привлекать внимание. </a:t>
            </a:r>
          </a:p>
          <a:p>
            <a:endParaRPr lang="ru-RU" sz="2000" dirty="0"/>
          </a:p>
          <a:p>
            <a:r>
              <a:rPr lang="ru-RU" sz="2000" dirty="0" smtClean="0"/>
              <a:t>В композиции выделение цветом, возможно, наиболее убедительный прием для определения «главных героев».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1105" y="529936"/>
            <a:ext cx="23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Центр композиции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5" y="405244"/>
            <a:ext cx="43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Композиционный центр. Доминанта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55819"/>
            <a:ext cx="10972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Композиционный центр, доминанта</a:t>
            </a:r>
            <a:r>
              <a:rPr lang="ru-RU" sz="2000" dirty="0" smtClean="0"/>
              <a:t>, является завязкой композиции, которой подчиняются</a:t>
            </a:r>
          </a:p>
          <a:p>
            <a:r>
              <a:rPr lang="ru-RU" sz="2000" dirty="0" smtClean="0"/>
              <a:t>все остальные элементы.</a:t>
            </a:r>
          </a:p>
          <a:p>
            <a:r>
              <a:rPr lang="ru-RU" sz="2000" dirty="0"/>
              <a:t>Е</a:t>
            </a:r>
            <a:r>
              <a:rPr lang="ru-RU" sz="2000" dirty="0" smtClean="0"/>
              <a:t>сть главное действующее лицо - доминанта и второстепенные элементы, которые усиливают значимость доминанты.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Второстепенные элементы могут также разделяться по значимости. Более значимые - </a:t>
            </a:r>
            <a:r>
              <a:rPr lang="ru-RU" sz="2000" b="1" dirty="0" smtClean="0"/>
              <a:t>акценты,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и менее значимые - второстепенные элементы.</a:t>
            </a:r>
          </a:p>
          <a:p>
            <a:endParaRPr lang="ru-RU" sz="2000" dirty="0" smtClean="0"/>
          </a:p>
          <a:p>
            <a:r>
              <a:rPr lang="ru-RU" sz="2000" dirty="0" smtClean="0"/>
              <a:t>Все элементы композиции важны и должны быть соподчинены между собой.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932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854" y="127199"/>
            <a:ext cx="11492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Приемы выделение доминанты </a:t>
            </a:r>
          </a:p>
          <a:p>
            <a:r>
              <a:rPr lang="ru-RU" dirty="0" smtClean="0"/>
              <a:t>1. Сгущение элементов на одном участке плоскости по сравнению с довольно спокойным и равномерным их рассредоточением на других участках.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7" y="1319646"/>
            <a:ext cx="3675644" cy="5164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7498" y="6452100"/>
            <a:ext cx="2238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Поль Гоген. Ваза с цветами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64" y="1319646"/>
            <a:ext cx="4022126" cy="5164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1891" y="6483925"/>
            <a:ext cx="2867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Поль Гоген. </a:t>
            </a:r>
            <a:r>
              <a:rPr lang="ru-RU" sz="1400" dirty="0"/>
              <a:t>Ц</a:t>
            </a:r>
            <a:r>
              <a:rPr lang="ru-RU" sz="1400" dirty="0" smtClean="0"/>
              <a:t>веты и кошки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68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45" y="64852"/>
            <a:ext cx="11326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Приемы выделение доминанты </a:t>
            </a:r>
          </a:p>
          <a:p>
            <a:r>
              <a:rPr lang="ru-RU" dirty="0" smtClean="0"/>
              <a:t>2. Контрастность форм, например, среди определенных одинаковых форм встречается совсем другая форма которая отличается от основных.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" y="1365316"/>
            <a:ext cx="8127555" cy="5014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5" y="6411190"/>
            <a:ext cx="619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Грабарь Игорь Эммануилович. Яблоки и груши. Холст, масло. 1921. Ужгород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027" y="199942"/>
            <a:ext cx="1081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Приемы выделение доминанты</a:t>
            </a:r>
          </a:p>
          <a:p>
            <a:r>
              <a:rPr lang="ru-RU" dirty="0" smtClean="0"/>
              <a:t> 3. Увеличение в размерах одного из элементов в композиции или наоборот: среди более крупных располагается мелкий, который также может резко отличаться и доминировать.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" b="3672"/>
          <a:stretch/>
        </p:blipFill>
        <p:spPr>
          <a:xfrm>
            <a:off x="426027" y="1298862"/>
            <a:ext cx="3844637" cy="5153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5221" y="6473538"/>
            <a:ext cx="2057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Жорж Брак. Студия.1949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0" y="1298862"/>
            <a:ext cx="5463582" cy="516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33711" y="6524435"/>
            <a:ext cx="1686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Джорджо </a:t>
            </a:r>
            <a:r>
              <a:rPr lang="ru-RU" sz="1400" dirty="0" err="1" smtClean="0"/>
              <a:t>Моранди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49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220715"/>
            <a:ext cx="11076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Приемы выделение доминанты</a:t>
            </a:r>
          </a:p>
          <a:p>
            <a:r>
              <a:rPr lang="ru-RU" dirty="0" smtClean="0"/>
              <a:t> 4. Образовавшаяся пустота (композиционная пауза) будет доминировать над другими участками плоскости, более или менее заполненными элементами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503536"/>
            <a:ext cx="5464666" cy="4323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8485" y="5894009"/>
            <a:ext cx="2501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Нагель. Спокойной ночи. 1977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89" y="1501549"/>
            <a:ext cx="5986030" cy="4325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9346" y="5902035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Давид </a:t>
            </a:r>
            <a:r>
              <a:rPr lang="ru-RU" sz="1400" dirty="0" err="1" smtClean="0"/>
              <a:t>Штеренберг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437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8" y="120225"/>
            <a:ext cx="104532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Приемы выделение доминанты </a:t>
            </a:r>
          </a:p>
          <a:p>
            <a:r>
              <a:rPr lang="ru-RU" dirty="0"/>
              <a:t>5</a:t>
            </a:r>
            <a:r>
              <a:rPr lang="ru-RU" dirty="0" smtClean="0"/>
              <a:t>. Выделение элемента цветом, остальные параметры, размер и форма одинаковые.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" y="1371599"/>
            <a:ext cx="5256402" cy="4592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6596" y="5974770"/>
            <a:ext cx="1726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Джорджо </a:t>
            </a:r>
            <a:r>
              <a:rPr lang="ru-RU" sz="1400" dirty="0" err="1" smtClean="0"/>
              <a:t>Моранди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74" y="1371600"/>
            <a:ext cx="6063077" cy="4592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46773" y="5953988"/>
            <a:ext cx="1420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Леонид </a:t>
            </a:r>
            <a:r>
              <a:rPr lang="ru-RU" sz="1400" dirty="0" err="1" smtClean="0"/>
              <a:t>Чупятов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6356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521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</dc:creator>
  <cp:lastModifiedBy>КЛЭ</cp:lastModifiedBy>
  <cp:revision>30</cp:revision>
  <dcterms:created xsi:type="dcterms:W3CDTF">2020-03-23T07:18:49Z</dcterms:created>
  <dcterms:modified xsi:type="dcterms:W3CDTF">2020-04-06T17:28:20Z</dcterms:modified>
</cp:coreProperties>
</file>