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77" r:id="rId8"/>
    <p:sldId id="278" r:id="rId9"/>
    <p:sldId id="279" r:id="rId10"/>
    <p:sldId id="280" r:id="rId11"/>
    <p:sldId id="265" r:id="rId12"/>
    <p:sldId id="270" r:id="rId13"/>
    <p:sldId id="268" r:id="rId14"/>
    <p:sldId id="273" r:id="rId15"/>
    <p:sldId id="275" r:id="rId16"/>
    <p:sldId id="281" r:id="rId17"/>
    <p:sldId id="271" r:id="rId18"/>
    <p:sldId id="269" r:id="rId19"/>
    <p:sldId id="272" r:id="rId20"/>
    <p:sldId id="274" r:id="rId21"/>
    <p:sldId id="276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0033"/>
    <a:srgbClr val="660033"/>
    <a:srgbClr val="F8DE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98" autoAdjust="0"/>
    <p:restoredTop sz="94660"/>
  </p:normalViewPr>
  <p:slideViewPr>
    <p:cSldViewPr>
      <p:cViewPr varScale="1">
        <p:scale>
          <a:sx n="79" d="100"/>
          <a:sy n="79" d="100"/>
        </p:scale>
        <p:origin x="1238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219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2CCB395-A3DB-48B6-9098-ECBDBC9F3B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C39C65-6EE1-4E98-8442-A9062F7E51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90AF1-AF04-4E0A-866F-F7E1A221DD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6E1C4-9D7A-4335-A187-E5F142E2A2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00B92-BF17-4608-846F-B12ABF85DF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FEB9A-5250-48DA-91C8-CEDC28AE33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03268-C34B-4ABB-8052-AC6D0950A3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2290B-A993-46FD-A0CD-D5722583BD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35265-2D5F-46DB-93AD-C5F06E7492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B6AE5-EC84-41B4-8C11-7BBFFB337A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4A2D2-ECDF-42F2-85F3-2D9C1AC6A2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219b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A020D56-9870-4FB0-8539-F159CF84753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gif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hyperlink" Target="http://www.liveinternet.ru/users/tomash_design/post226097242/" TargetMode="External"/><Relationship Id="rId7" Type="http://schemas.openxmlformats.org/officeDocument/2006/relationships/image" Target="../media/image110.jpeg"/><Relationship Id="rId2" Type="http://schemas.openxmlformats.org/officeDocument/2006/relationships/hyperlink" Target="http://vnitkah.ru/nitok/permogorskaya-rospis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hyperlink" Target="http://zadacha.uanet.biz/uploads/5d/1e/5d1e4937e976c5f0ad8b25173507bb08%20&#1055;&#1045;&#1056;&#1052;&#1040;&#1043;&#1054;&#1056;&#1057;&#1050;&#1040;&#1071;-&#1056;&#1054;&#1057;&#1055;&#1048;&#1057;&#1068;.pdf" TargetMode="External"/><Relationship Id="rId9" Type="http://schemas.openxmlformats.org/officeDocument/2006/relationships/image" Target="../media/image1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gif"/><Relationship Id="rId7" Type="http://schemas.openxmlformats.org/officeDocument/2006/relationships/image" Target="../media/image3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http://festival.1september.ru/articles/311913/img8.jpg" TargetMode="External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microsoft.com/office/2007/relationships/hdphoto" Target="../media/hdphoto1.wdp"/><Relationship Id="rId4" Type="http://schemas.openxmlformats.org/officeDocument/2006/relationships/image" Target="../media/image42.jpeg"/><Relationship Id="rId9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9.jpeg"/><Relationship Id="rId4" Type="http://schemas.openxmlformats.org/officeDocument/2006/relationships/image" Target="../media/image4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Администратор\Desktop\Пермогорье\резать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1124744"/>
            <a:ext cx="7772400" cy="2478137"/>
          </a:xfrm>
        </p:spPr>
        <p:txBody>
          <a:bodyPr/>
          <a:lstStyle/>
          <a:p>
            <a:r>
              <a:rPr lang="ru-RU" sz="7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" pitchFamily="18" charset="-127"/>
                <a:ea typeface="Gungsuh" pitchFamily="18" charset="-127"/>
                <a:cs typeface="Traditional Arabic" pitchFamily="18" charset="-78"/>
              </a:rPr>
              <a:t>Пермогорская</a:t>
            </a:r>
            <a:r>
              <a:rPr lang="ru-RU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" pitchFamily="18" charset="-127"/>
                <a:ea typeface="Gungsuh" pitchFamily="18" charset="-127"/>
                <a:cs typeface="Traditional Arabic" pitchFamily="18" charset="-78"/>
              </a:rPr>
              <a:t> </a:t>
            </a:r>
            <a:br>
              <a:rPr lang="ru-RU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" pitchFamily="18" charset="-127"/>
                <a:ea typeface="Gungsuh" pitchFamily="18" charset="-127"/>
                <a:cs typeface="Traditional Arabic" pitchFamily="18" charset="-78"/>
              </a:rPr>
            </a:br>
            <a:r>
              <a:rPr lang="ru-RU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" pitchFamily="18" charset="-127"/>
                <a:ea typeface="Gungsuh" pitchFamily="18" charset="-127"/>
                <a:cs typeface="Traditional Arabic" pitchFamily="18" charset="-78"/>
              </a:rPr>
              <a:t>роспись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108" y="-2303"/>
            <a:ext cx="8229600" cy="1143000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Прялка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2400" b="1" dirty="0">
                <a:solidFill>
                  <a:srgbClr val="FF0000"/>
                </a:solidFill>
              </a:rPr>
              <a:t>Дом. Посиделки. Катания.</a:t>
            </a:r>
          </a:p>
        </p:txBody>
      </p:sp>
      <p:pic>
        <p:nvPicPr>
          <p:cNvPr id="6146" name="Picture 2" descr="C:\Users\Администратор\Desktop\Пермогорье\прял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2565458" cy="5040560"/>
          </a:xfrm>
          <a:prstGeom prst="rect">
            <a:avLst/>
          </a:prstGeom>
          <a:noFill/>
        </p:spPr>
      </p:pic>
      <p:pic>
        <p:nvPicPr>
          <p:cNvPr id="6148" name="Picture 4" descr="C:\Users\Администратор\Desktop\Пермогорье\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412776"/>
            <a:ext cx="2088232" cy="3294025"/>
          </a:xfrm>
          <a:prstGeom prst="rect">
            <a:avLst/>
          </a:prstGeom>
          <a:noFill/>
        </p:spPr>
      </p:pic>
      <p:pic>
        <p:nvPicPr>
          <p:cNvPr id="6149" name="Picture 5" descr="C:\Users\Администратор\Desktop\Пермогорье\67fc434ec2f47aacf53b930bfcc23fb3.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60648"/>
            <a:ext cx="2652713" cy="1395413"/>
          </a:xfrm>
          <a:prstGeom prst="rect">
            <a:avLst/>
          </a:prstGeom>
          <a:noFill/>
        </p:spPr>
      </p:pic>
      <p:pic>
        <p:nvPicPr>
          <p:cNvPr id="8" name="Picture 3" descr="C:\Users\Администратор\Desktop\Пермогорье\1354805429_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6234" y="1772816"/>
            <a:ext cx="2175462" cy="4680520"/>
          </a:xfrm>
          <a:prstGeom prst="rect">
            <a:avLst/>
          </a:prstGeom>
          <a:noFill/>
        </p:spPr>
      </p:pic>
      <p:pic>
        <p:nvPicPr>
          <p:cNvPr id="6151" name="Picture 7" descr="C:\Users\Администратор\Desktop\Пермогорье\dvina_3-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941168"/>
            <a:ext cx="2736304" cy="1519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2813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6552728" cy="936104"/>
          </a:xfrm>
        </p:spPr>
        <p:txBody>
          <a:bodyPr/>
          <a:lstStyle/>
          <a:p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Пермогорская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роспись</a:t>
            </a:r>
            <a:b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/>
          </a:p>
        </p:txBody>
      </p:sp>
      <p:pic>
        <p:nvPicPr>
          <p:cNvPr id="9219" name="Picture 3" descr="C:\Users\Администратор\Desktop\Пермогорье\94995735_2463c1044f03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484784"/>
            <a:ext cx="2157389" cy="2088232"/>
          </a:xfrm>
          <a:prstGeom prst="rect">
            <a:avLst/>
          </a:prstGeom>
          <a:noFill/>
        </p:spPr>
      </p:pic>
      <p:pic>
        <p:nvPicPr>
          <p:cNvPr id="7" name="Picture 4" descr="C:\Users\Администратор\Desktop\Пермогорье\736633adb1b94de2fa48fdce7ee352e6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933056"/>
            <a:ext cx="2232248" cy="2552543"/>
          </a:xfrm>
          <a:prstGeom prst="rect">
            <a:avLst/>
          </a:prstGeom>
          <a:noFill/>
        </p:spPr>
      </p:pic>
      <p:pic>
        <p:nvPicPr>
          <p:cNvPr id="9221" name="Picture 5" descr="C:\Users\Администратор\Desktop\Пермогорье\94226697_large_Uzoruy_Severnoy_Dvinuy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1872208" cy="6336704"/>
          </a:xfrm>
          <a:prstGeom prst="rect">
            <a:avLst/>
          </a:prstGeom>
          <a:noFill/>
        </p:spPr>
      </p:pic>
      <p:pic>
        <p:nvPicPr>
          <p:cNvPr id="9222" name="Picture 6" descr="C:\Users\Администратор\Desktop\Пермогорье\1905325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5559" y="764704"/>
            <a:ext cx="2314360" cy="2808312"/>
          </a:xfrm>
          <a:prstGeom prst="rect">
            <a:avLst/>
          </a:prstGeom>
          <a:noFill/>
        </p:spPr>
      </p:pic>
      <p:pic>
        <p:nvPicPr>
          <p:cNvPr id="9226" name="Picture 10" descr="C:\Users\Администратор\Desktop\Пермогорье\резать\рамк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29938" y="1114161"/>
            <a:ext cx="1512168" cy="2109397"/>
          </a:xfrm>
          <a:prstGeom prst="rect">
            <a:avLst/>
          </a:prstGeom>
          <a:noFill/>
        </p:spPr>
      </p:pic>
      <p:pic>
        <p:nvPicPr>
          <p:cNvPr id="9230" name="Picture 14" descr="C:\Users\Администратор\Desktop\Пермогорье\4587558_perm_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3861048"/>
            <a:ext cx="3959469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C:\Users\Администратор\Desktop\Пермогорье\резать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5688632" cy="850106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Техника росписи</a:t>
            </a:r>
          </a:p>
        </p:txBody>
      </p:sp>
      <p:pic>
        <p:nvPicPr>
          <p:cNvPr id="11266" name="Picture 2" descr="C:\Users\Администратор\Desktop\Пермогорье\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548680"/>
            <a:ext cx="2927899" cy="2304256"/>
          </a:xfrm>
          <a:prstGeom prst="rect">
            <a:avLst/>
          </a:prstGeom>
          <a:noFill/>
        </p:spPr>
      </p:pic>
      <p:pic>
        <p:nvPicPr>
          <p:cNvPr id="11267" name="Picture 3" descr="C:\Users\Администратор\Desktop\Пермогорье\1905316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996952"/>
            <a:ext cx="1811386" cy="3384539"/>
          </a:xfrm>
          <a:prstGeom prst="rect">
            <a:avLst/>
          </a:prstGeom>
          <a:noFill/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 rot="10800000" flipV="1">
            <a:off x="899592" y="1023042"/>
            <a:ext cx="410445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938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6600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Сначала наносили грунт (мел с клеем), </a:t>
            </a:r>
          </a:p>
          <a:p>
            <a:pPr marL="0" marR="0" lvl="0" indent="17938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6600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затем покрывали белилами,</a:t>
            </a:r>
          </a:p>
          <a:p>
            <a:pPr marL="0" marR="0" lvl="0" indent="17938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6600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ножом или циркулем наносили контуры рисунка,</a:t>
            </a:r>
          </a:p>
          <a:p>
            <a:pPr marL="0" marR="0" lvl="0" indent="17938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6600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раскрашивали,</a:t>
            </a:r>
          </a:p>
          <a:p>
            <a:pPr marL="0" marR="0" lvl="0" indent="17938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6600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поверху гусиным или сорочьим пером наводили черной краской контур,</a:t>
            </a:r>
          </a:p>
          <a:p>
            <a:pPr marL="0" marR="0" lvl="0" indent="17938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6600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олифили.</a:t>
            </a:r>
            <a:endParaRPr kumimoji="0" lang="ru-RU" sz="2000" b="1" i="1" u="none" strike="noStrike" cap="none" normalizeH="0" baseline="0" dirty="0">
              <a:ln>
                <a:noFill/>
              </a:ln>
              <a:solidFill>
                <a:srgbClr val="66003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72" name="Picture 8" descr="C:\Users\Администратор\Desktop\Пермогорье\190533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250" y="3573016"/>
            <a:ext cx="1881334" cy="2808312"/>
          </a:xfrm>
          <a:prstGeom prst="rect">
            <a:avLst/>
          </a:prstGeom>
          <a:noFill/>
        </p:spPr>
      </p:pic>
      <p:pic>
        <p:nvPicPr>
          <p:cNvPr id="11273" name="Picture 9" descr="C:\Users\Администратор\Desktop\Пермогорье\rubranding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293096"/>
            <a:ext cx="2915328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 descr="C:\Users\Администратор\Desktop\Пермогорье\резать\eZgkB3wwPB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6192688" cy="1296144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цвета</a:t>
            </a:r>
            <a:b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пермогорской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росписи</a:t>
            </a:r>
          </a:p>
        </p:txBody>
      </p:sp>
      <p:pic>
        <p:nvPicPr>
          <p:cNvPr id="13313" name="Picture 1" descr="C:\Users\Администратор\Desktop\Пермогорье\permogorskiy_le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204864"/>
            <a:ext cx="2592288" cy="1614334"/>
          </a:xfrm>
          <a:prstGeom prst="rect">
            <a:avLst/>
          </a:prstGeom>
          <a:noFill/>
        </p:spPr>
      </p:pic>
      <p:pic>
        <p:nvPicPr>
          <p:cNvPr id="13314" name="Picture 2" descr="C:\Users\Администратор\Desktop\Пермогорье\big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060848"/>
            <a:ext cx="2088232" cy="3641603"/>
          </a:xfrm>
          <a:prstGeom prst="rect">
            <a:avLst/>
          </a:prstGeom>
          <a:noFill/>
        </p:spPr>
      </p:pic>
      <p:pic>
        <p:nvPicPr>
          <p:cNvPr id="13315" name="Picture 3" descr="C:\Users\Администратор\Desktop\Пермогорье\ть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836712"/>
            <a:ext cx="1775295" cy="1209292"/>
          </a:xfrm>
          <a:prstGeom prst="rect">
            <a:avLst/>
          </a:prstGeom>
          <a:noFill/>
        </p:spPr>
      </p:pic>
      <p:pic>
        <p:nvPicPr>
          <p:cNvPr id="13316" name="Picture 4" descr="C:\Users\Администратор\Desktop\Пермогорье\короб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005064"/>
            <a:ext cx="2028624" cy="1876847"/>
          </a:xfrm>
          <a:prstGeom prst="rect">
            <a:avLst/>
          </a:prstGeom>
          <a:noFill/>
        </p:spPr>
      </p:pic>
      <p:pic>
        <p:nvPicPr>
          <p:cNvPr id="13318" name="Picture 6" descr="C:\Users\Администратор\Desktop\Пермогорье\hlebnica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98828" y="4005064"/>
            <a:ext cx="2201109" cy="187220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347864" y="1988840"/>
            <a:ext cx="16561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Красный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Желтый</a:t>
            </a:r>
          </a:p>
          <a:p>
            <a:pPr algn="ctr"/>
            <a:r>
              <a:rPr lang="ru-R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Зеленый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Черный</a:t>
            </a:r>
          </a:p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Синий</a:t>
            </a:r>
          </a:p>
          <a:p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842"/>
            <a:ext cx="8229600" cy="922114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Элементы росписи</a:t>
            </a:r>
          </a:p>
        </p:txBody>
      </p:sp>
      <p:pic>
        <p:nvPicPr>
          <p:cNvPr id="27651" name="Picture 3" descr="C:\Users\Администратор\Desktop\Пермогорье\резать\0тр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717032"/>
            <a:ext cx="4824536" cy="1886419"/>
          </a:xfrm>
          <a:prstGeom prst="rect">
            <a:avLst/>
          </a:prstGeom>
          <a:noFill/>
        </p:spPr>
      </p:pic>
      <p:pic>
        <p:nvPicPr>
          <p:cNvPr id="27652" name="Picture 4" descr="C:\Users\Администратор\Desktop\Пермогорье\резать\а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4824536" cy="2460922"/>
          </a:xfrm>
          <a:prstGeom prst="rect">
            <a:avLst/>
          </a:prstGeom>
          <a:noFill/>
        </p:spPr>
      </p:pic>
      <p:pic>
        <p:nvPicPr>
          <p:cNvPr id="27653" name="Picture 5" descr="C:\Users\Администратор\Desktop\Пермогорье\резать\припис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805264"/>
            <a:ext cx="4896540" cy="685799"/>
          </a:xfrm>
          <a:prstGeom prst="rect">
            <a:avLst/>
          </a:prstGeom>
          <a:noFill/>
        </p:spPr>
      </p:pic>
      <p:pic>
        <p:nvPicPr>
          <p:cNvPr id="27656" name="Picture 8" descr="C:\Users\Администратор\Desktop\Пермогорье\резать\94226724_Uzoruy_Severnoyцветочки_Dvinuy0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2636912"/>
            <a:ext cx="902189" cy="3888433"/>
          </a:xfrm>
          <a:prstGeom prst="rect">
            <a:avLst/>
          </a:prstGeom>
          <a:noFill/>
        </p:spPr>
      </p:pic>
      <p:pic>
        <p:nvPicPr>
          <p:cNvPr id="27657" name="Picture 9" descr="C:\Users\Администратор\Desktop\Пермогорье\резать\цветик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2636912"/>
            <a:ext cx="896371" cy="3933056"/>
          </a:xfrm>
          <a:prstGeom prst="rect">
            <a:avLst/>
          </a:prstGeom>
          <a:noFill/>
        </p:spPr>
      </p:pic>
      <p:pic>
        <p:nvPicPr>
          <p:cNvPr id="27658" name="Picture 10" descr="C:\Users\Администратор\Desktop\Пермогорье\резать\primery_rospisi_listev_yagod_i_cveto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2636912"/>
            <a:ext cx="1205467" cy="3888432"/>
          </a:xfrm>
          <a:prstGeom prst="rect">
            <a:avLst/>
          </a:prstGeom>
          <a:noFill/>
        </p:spPr>
      </p:pic>
      <p:pic>
        <p:nvPicPr>
          <p:cNvPr id="27660" name="Picture 12" descr="C:\Users\Администратор\Desktop\Пермогорье\elementy_rospis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404664"/>
            <a:ext cx="3287322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Элементы росписи</a:t>
            </a:r>
            <a:endParaRPr lang="ru-RU" sz="3200" dirty="0"/>
          </a:p>
        </p:txBody>
      </p:sp>
      <p:pic>
        <p:nvPicPr>
          <p:cNvPr id="30723" name="Picture 3" descr="C:\Users\Администратор\Desktop\Пермогорье\vidy_permogorskih_tyulpan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3600400" cy="2601850"/>
          </a:xfrm>
          <a:prstGeom prst="rect">
            <a:avLst/>
          </a:prstGeom>
          <a:noFill/>
        </p:spPr>
      </p:pic>
      <p:pic>
        <p:nvPicPr>
          <p:cNvPr id="30724" name="Picture 4" descr="C:\Users\Администратор\Desktop\Пермогорье\vidy_permogorskih_pt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59" y="3861048"/>
            <a:ext cx="3867283" cy="2592288"/>
          </a:xfrm>
          <a:prstGeom prst="rect">
            <a:avLst/>
          </a:prstGeom>
          <a:noFill/>
        </p:spPr>
      </p:pic>
      <p:pic>
        <p:nvPicPr>
          <p:cNvPr id="30725" name="Picture 5" descr="C:\Users\Администратор\Desktop\Пермогорье\rozetochnyy_orname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908720"/>
            <a:ext cx="3672408" cy="2609420"/>
          </a:xfrm>
          <a:prstGeom prst="rect">
            <a:avLst/>
          </a:prstGeom>
          <a:noFill/>
        </p:spPr>
      </p:pic>
      <p:pic>
        <p:nvPicPr>
          <p:cNvPr id="30726" name="Picture 6" descr="C:\Users\Администратор\Desktop\Пермогорье\lentochki_i_bordyur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861048"/>
            <a:ext cx="3726889" cy="2672878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521B7C6-ABA5-4E82-9D5A-07236DCE1966}"/>
              </a:ext>
            </a:extLst>
          </p:cNvPr>
          <p:cNvSpPr/>
          <p:nvPr/>
        </p:nvSpPr>
        <p:spPr>
          <a:xfrm>
            <a:off x="6238932" y="3707159"/>
            <a:ext cx="10586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Бордюры</a:t>
            </a:r>
            <a:endParaRPr lang="ru-RU" sz="140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шиферная плитка, коробка, ткань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DA12AE74-CDAD-4AF4-8E3D-52F8F8F71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31" y="1876575"/>
            <a:ext cx="3649014" cy="1619250"/>
          </a:xfrm>
          <a:prstGeom prst="rect">
            <a:avLst/>
          </a:prstGeom>
        </p:spPr>
      </p:pic>
      <p:pic>
        <p:nvPicPr>
          <p:cNvPr id="8" name="Рисунок 7" descr="Изображение выглядит как галерея, шиферная плитка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4F8A7FA0-4F88-4D41-A8B5-5EDDC70DA0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14205" r="3309" b="13574"/>
          <a:stretch/>
        </p:blipFill>
        <p:spPr>
          <a:xfrm>
            <a:off x="713945" y="1901900"/>
            <a:ext cx="3521726" cy="2083917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олотенце&#10;&#10;Автоматически созданное описание">
            <a:extLst>
              <a:ext uri="{FF2B5EF4-FFF2-40B4-BE49-F238E27FC236}">
                <a16:creationId xmlns:a16="http://schemas.microsoft.com/office/drawing/2014/main" id="{68AA8A93-3468-42BD-8D6F-44FA3D851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44" y="4509120"/>
            <a:ext cx="7620000" cy="161925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1E9C753-6E8C-40ED-B7C2-DDEBB9E5EFD0}"/>
              </a:ext>
            </a:extLst>
          </p:cNvPr>
          <p:cNvSpPr/>
          <p:nvPr/>
        </p:nvSpPr>
        <p:spPr>
          <a:xfrm>
            <a:off x="2474808" y="437242"/>
            <a:ext cx="41168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/>
              </a:rPr>
              <a:t>Элементы росписи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6A1BED2-7D44-4584-ACF6-339D6C4D363E}"/>
              </a:ext>
            </a:extLst>
          </p:cNvPr>
          <p:cNvSpPr/>
          <p:nvPr/>
        </p:nvSpPr>
        <p:spPr>
          <a:xfrm>
            <a:off x="3347864" y="893563"/>
            <a:ext cx="2116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Углы и приписки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92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922114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Последовательность выполнения </a:t>
            </a:r>
            <a:br>
              <a:rPr lang="ru-RU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птицы Сирин</a:t>
            </a:r>
          </a:p>
        </p:txBody>
      </p:sp>
      <p:pic>
        <p:nvPicPr>
          <p:cNvPr id="28674" name="Picture 2" descr="C:\Users\Администратор\Desktop\Пермогорье\резать\0Gy74ZkBl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3645024"/>
            <a:ext cx="2870877" cy="2880320"/>
          </a:xfrm>
          <a:prstGeom prst="rect">
            <a:avLst/>
          </a:prstGeom>
          <a:noFill/>
        </p:spPr>
      </p:pic>
      <p:pic>
        <p:nvPicPr>
          <p:cNvPr id="28675" name="Picture 3" descr="C:\Users\Администратор\Desktop\Пермогорье\резать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453" y="1412776"/>
            <a:ext cx="1825499" cy="1763266"/>
          </a:xfrm>
          <a:prstGeom prst="rect">
            <a:avLst/>
          </a:prstGeom>
          <a:noFill/>
        </p:spPr>
      </p:pic>
      <p:pic>
        <p:nvPicPr>
          <p:cNvPr id="28676" name="Picture 4" descr="C:\Users\Администратор\Desktop\Пермогорье\резать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8685" y="1412776"/>
            <a:ext cx="1825499" cy="1763266"/>
          </a:xfrm>
          <a:prstGeom prst="rect">
            <a:avLst/>
          </a:prstGeom>
          <a:noFill/>
        </p:spPr>
      </p:pic>
      <p:pic>
        <p:nvPicPr>
          <p:cNvPr id="28677" name="Picture 5" descr="C:\Users\Администратор\Desktop\Пермогорье\резать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412776"/>
            <a:ext cx="1887091" cy="1753035"/>
          </a:xfrm>
          <a:prstGeom prst="rect">
            <a:avLst/>
          </a:prstGeom>
          <a:noFill/>
        </p:spPr>
      </p:pic>
      <p:pic>
        <p:nvPicPr>
          <p:cNvPr id="28678" name="Picture 6" descr="C:\Users\Администратор\Desktop\Пермогорье\резать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3" y="1412776"/>
            <a:ext cx="2244955" cy="1800200"/>
          </a:xfrm>
          <a:prstGeom prst="rect">
            <a:avLst/>
          </a:prstGeom>
          <a:noFill/>
        </p:spPr>
      </p:pic>
      <p:pic>
        <p:nvPicPr>
          <p:cNvPr id="28679" name="Picture 7" descr="C:\Users\Администратор\Desktop\Пермогорье\резать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4005064"/>
            <a:ext cx="2524125" cy="2162175"/>
          </a:xfrm>
          <a:prstGeom prst="rect">
            <a:avLst/>
          </a:prstGeom>
          <a:noFill/>
        </p:spPr>
      </p:pic>
      <p:pic>
        <p:nvPicPr>
          <p:cNvPr id="28680" name="Picture 8" descr="C:\Users\Администратор\Desktop\Пермогорье\резать\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4005064"/>
            <a:ext cx="2524125" cy="2162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C:\Users\Администратор\Desktop\Пермогорье\резать\рамк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560840" cy="1080120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Птица Сирин</a:t>
            </a:r>
            <a:r>
              <a:rPr lang="ru-RU" sz="3200" dirty="0"/>
              <a:t>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птица счастья, птица-дева, птица-оберег!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580526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990033"/>
                </a:solidFill>
              </a:rPr>
              <a:t>Северная птица считается оберегом, птицей - несущей добро. </a:t>
            </a:r>
          </a:p>
        </p:txBody>
      </p:sp>
      <p:pic>
        <p:nvPicPr>
          <p:cNvPr id="12292" name="Picture 4" descr="C:\Users\Администратор\Desktop\Пермогорье\резать\рамка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772816"/>
            <a:ext cx="2553399" cy="3600400"/>
          </a:xfrm>
          <a:prstGeom prst="rect">
            <a:avLst/>
          </a:prstGeom>
          <a:noFill/>
        </p:spPr>
      </p:pic>
      <p:pic>
        <p:nvPicPr>
          <p:cNvPr id="12295" name="Picture 7" descr="C:\Users\Администратор\Desktop\Пермогорье\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772816"/>
            <a:ext cx="2232248" cy="1723503"/>
          </a:xfrm>
          <a:prstGeom prst="rect">
            <a:avLst/>
          </a:prstGeom>
          <a:noFill/>
        </p:spPr>
      </p:pic>
      <p:pic>
        <p:nvPicPr>
          <p:cNvPr id="12296" name="Picture 8" descr="C:\Users\Администратор\Desktop\Пермогорье\8324F3B7D181474983CE02E91BB7DDB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789040"/>
            <a:ext cx="1728192" cy="1868127"/>
          </a:xfrm>
          <a:prstGeom prst="rect">
            <a:avLst/>
          </a:prstGeom>
          <a:noFill/>
        </p:spPr>
      </p:pic>
      <p:pic>
        <p:nvPicPr>
          <p:cNvPr id="12297" name="Picture 9" descr="C:\Users\Администратор\Desktop\Пермогорье\a2d12412195--kartiny-panno-permogorskaya-rospis-po-derevu-n81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1772816"/>
            <a:ext cx="2088232" cy="1899997"/>
          </a:xfrm>
          <a:prstGeom prst="rect">
            <a:avLst/>
          </a:prstGeom>
          <a:noFill/>
        </p:spPr>
      </p:pic>
      <p:pic>
        <p:nvPicPr>
          <p:cNvPr id="12298" name="Picture 10" descr="C:\Users\Администратор\Desktop\Пермогорье\резать\IMG_3018-600x6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3789040"/>
            <a:ext cx="1872208" cy="1886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1080120"/>
          </a:xfrm>
        </p:spPr>
        <p:txBody>
          <a:bodyPr/>
          <a:lstStyle/>
          <a:p>
            <a:r>
              <a:rPr lang="ru-RU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Современные мотивы </a:t>
            </a:r>
            <a:r>
              <a:rPr lang="ru-RU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пермогорской</a:t>
            </a:r>
            <a:r>
              <a:rPr lang="ru-RU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росписи</a:t>
            </a:r>
            <a:endParaRPr lang="ru-RU" sz="2800" dirty="0"/>
          </a:p>
        </p:txBody>
      </p:sp>
      <p:pic>
        <p:nvPicPr>
          <p:cNvPr id="29699" name="Picture 3" descr="C:\Users\Администратор\Desktop\Пермогорье\резать\img_8545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196752"/>
            <a:ext cx="2922325" cy="2880320"/>
          </a:xfrm>
          <a:prstGeom prst="rect">
            <a:avLst/>
          </a:prstGeom>
          <a:noFill/>
        </p:spPr>
      </p:pic>
      <p:pic>
        <p:nvPicPr>
          <p:cNvPr id="29700" name="Picture 4" descr="C:\Users\Администратор\Desktop\Пермогорье\0_736fd_55331a3b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196752"/>
            <a:ext cx="2369736" cy="2376264"/>
          </a:xfrm>
          <a:prstGeom prst="rect">
            <a:avLst/>
          </a:prstGeom>
          <a:noFill/>
        </p:spPr>
      </p:pic>
      <p:pic>
        <p:nvPicPr>
          <p:cNvPr id="29701" name="Picture 5" descr="C:\Users\Администратор\Desktop\Пермогорье\3c3a960f2ec1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861048"/>
            <a:ext cx="1440160" cy="1296144"/>
          </a:xfrm>
          <a:prstGeom prst="rect">
            <a:avLst/>
          </a:prstGeom>
          <a:noFill/>
        </p:spPr>
      </p:pic>
      <p:pic>
        <p:nvPicPr>
          <p:cNvPr id="29702" name="Picture 6" descr="C:\Users\Администратор\Desktop\Пермогорье\38c0ae8053d3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196752"/>
            <a:ext cx="2782595" cy="2304256"/>
          </a:xfrm>
          <a:prstGeom prst="rect">
            <a:avLst/>
          </a:prstGeom>
          <a:noFill/>
        </p:spPr>
      </p:pic>
      <p:pic>
        <p:nvPicPr>
          <p:cNvPr id="29703" name="Picture 7" descr="C:\Users\Администратор\Desktop\Пермогорье\2231d9fa7df9fda175559913db588baa.jp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861048"/>
            <a:ext cx="2072802" cy="2232248"/>
          </a:xfrm>
          <a:prstGeom prst="rect">
            <a:avLst/>
          </a:prstGeom>
          <a:noFill/>
        </p:spPr>
      </p:pic>
      <p:pic>
        <p:nvPicPr>
          <p:cNvPr id="29706" name="Picture 10" descr="C:\Users\Администратор\Desktop\Пермогорье\tmp0N483A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3861048"/>
            <a:ext cx="1440160" cy="1424555"/>
          </a:xfrm>
          <a:prstGeom prst="rect">
            <a:avLst/>
          </a:prstGeom>
          <a:noFill/>
        </p:spPr>
      </p:pic>
      <p:pic>
        <p:nvPicPr>
          <p:cNvPr id="29707" name="Picture 11" descr="C:\Users\Администратор\Desktop\Пермогорье\короб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8264" y="3861048"/>
            <a:ext cx="1918531" cy="2154213"/>
          </a:xfrm>
          <a:prstGeom prst="rect">
            <a:avLst/>
          </a:prstGeom>
          <a:noFill/>
        </p:spPr>
      </p:pic>
      <p:pic>
        <p:nvPicPr>
          <p:cNvPr id="29704" name="Picture 8" descr="C:\Users\Администратор\Desktop\Пермогорье\IMG_5614ju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5013176"/>
            <a:ext cx="1584176" cy="1584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60648"/>
            <a:ext cx="8147248" cy="576064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</a:rPr>
              <a:t>Направления в росписи по дереву</a:t>
            </a:r>
          </a:p>
        </p:txBody>
      </p:sp>
      <p:pic>
        <p:nvPicPr>
          <p:cNvPr id="1026" name="Picture 2" descr="C:\Users\Администратор\Desktop\Уроки\5 класс\городец\88509746_large_1308413401_52137df183d5_re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005064"/>
            <a:ext cx="3903932" cy="2232248"/>
          </a:xfrm>
          <a:prstGeom prst="rect">
            <a:avLst/>
          </a:prstGeom>
          <a:noFill/>
        </p:spPr>
      </p:pic>
      <p:pic>
        <p:nvPicPr>
          <p:cNvPr id="5" name="Рисунок 4" descr="доска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2" y="764704"/>
            <a:ext cx="2113996" cy="2880320"/>
          </a:xfrm>
          <a:prstGeom prst="rect">
            <a:avLst/>
          </a:prstGeom>
        </p:spPr>
      </p:pic>
      <p:pic>
        <p:nvPicPr>
          <p:cNvPr id="1027" name="Picture 3" descr="C:\Users\Администратор\Desktop\Desktop\Страна Мастеров\дерево\rasprodazha_tovarov_narodnyh_promyslov_26879342_1_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836712"/>
            <a:ext cx="1930534" cy="2016224"/>
          </a:xfrm>
          <a:prstGeom prst="rect">
            <a:avLst/>
          </a:prstGeom>
          <a:noFill/>
        </p:spPr>
      </p:pic>
      <p:pic>
        <p:nvPicPr>
          <p:cNvPr id="1028" name="Picture 4" descr="C:\Users\Администратор\Desktop\Пермогорье\петр.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9268" y="332657"/>
            <a:ext cx="1381204" cy="3168352"/>
          </a:xfrm>
          <a:prstGeom prst="rect">
            <a:avLst/>
          </a:prstGeom>
          <a:noFill/>
        </p:spPr>
      </p:pic>
      <p:pic>
        <p:nvPicPr>
          <p:cNvPr id="3" name="Picture 3" descr="C:\Users\Администратор\Desktop\Пермогорье\Росписи\тойм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836712"/>
            <a:ext cx="2927155" cy="1800200"/>
          </a:xfrm>
          <a:prstGeom prst="rect">
            <a:avLst/>
          </a:prstGeom>
          <a:noFill/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4924" y="3673828"/>
            <a:ext cx="3225960" cy="2016225"/>
          </a:xfrm>
        </p:spPr>
      </p:pic>
      <p:pic>
        <p:nvPicPr>
          <p:cNvPr id="4" name="Picture 4" descr="C:\Users\Администратор\Desktop\Пермогорье\Урало-Сибирская\imgpreview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4005064"/>
            <a:ext cx="1728192" cy="234109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55576" y="3573016"/>
            <a:ext cx="112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Хохлома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52120" y="285293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Пермогорье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203848" y="263691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Тойма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36296" y="3573016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Петрозаводск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56176" y="63093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Городец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5536" y="638132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Урало-Сибирск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131840" y="638132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Волхов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Администратор\Desktop\Пермогорье\Ahhq-uBj1L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617"/>
            <a:ext cx="9144000" cy="6911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Информационные источники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1032" y="980728"/>
            <a:ext cx="8712968" cy="3528391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sz="1800" dirty="0"/>
              <a:t>Величко Н. К. Роспись: Техники. Приемы. Изделия. – М.: АСТ-ПРЕСС, 1999.- 176с. – (Энциклопедия)</a:t>
            </a:r>
            <a:endParaRPr lang="en-US" sz="1800" dirty="0"/>
          </a:p>
          <a:p>
            <a:pPr>
              <a:buFont typeface="Arial" pitchFamily="34" charset="0"/>
              <a:buChar char="•"/>
            </a:pPr>
            <a:r>
              <a:rPr lang="ru-RU" sz="1800" dirty="0" err="1"/>
              <a:t>Дорожин</a:t>
            </a:r>
            <a:r>
              <a:rPr lang="ru-RU" sz="1800" dirty="0"/>
              <a:t> Ю.Г. Узоры Северной Двины. Рабочие тетради по основам народного искусства./ Ю.Г. </a:t>
            </a:r>
            <a:r>
              <a:rPr lang="ru-RU" sz="1800" dirty="0" err="1"/>
              <a:t>Дорожин</a:t>
            </a:r>
            <a:r>
              <a:rPr lang="ru-RU" sz="1800" dirty="0"/>
              <a:t>. М.,  «Искусство - детям», 2003, 24 с.</a:t>
            </a:r>
            <a:endParaRPr lang="en-US" sz="1800" dirty="0"/>
          </a:p>
          <a:p>
            <a:pPr>
              <a:buFont typeface="Arial" pitchFamily="34" charset="0"/>
              <a:buChar char="•"/>
            </a:pPr>
            <a:r>
              <a:rPr lang="ru-RU" sz="1800" dirty="0" err="1"/>
              <a:t>Шпикалова</a:t>
            </a:r>
            <a:r>
              <a:rPr lang="ru-RU" sz="1800" dirty="0"/>
              <a:t> Т.Я., Некрасова М.А. Возвращение к истокам: Народное искусство и детское творчество: </a:t>
            </a:r>
            <a:r>
              <a:rPr lang="ru-RU" sz="1800" dirty="0" err="1"/>
              <a:t>Учеб.-метод</a:t>
            </a:r>
            <a:r>
              <a:rPr lang="ru-RU" sz="1800" dirty="0"/>
              <a:t>. пособие. – М.: </a:t>
            </a:r>
            <a:r>
              <a:rPr lang="ru-RU" sz="1800" dirty="0" err="1"/>
              <a:t>Гуманит</a:t>
            </a:r>
            <a:r>
              <a:rPr lang="ru-RU" sz="1800" dirty="0"/>
              <a:t>. Изд. центр ВЛАДОС, 2000. - 272с.</a:t>
            </a:r>
            <a:endParaRPr lang="en-US" sz="1800" dirty="0"/>
          </a:p>
          <a:p>
            <a:pPr>
              <a:buFont typeface="Arial" pitchFamily="34" charset="0"/>
              <a:buChar char="•"/>
            </a:pPr>
            <a:r>
              <a:rPr lang="ru-RU" sz="1800" u="sng" dirty="0">
                <a:hlinkClick r:id="rId2"/>
              </a:rPr>
              <a:t>http://vnitkah.ru/nitok/permogorskaya-rospis.php</a:t>
            </a:r>
            <a:endParaRPr lang="en-US" sz="1800" u="sng" dirty="0"/>
          </a:p>
          <a:p>
            <a:pPr>
              <a:buFont typeface="Arial" pitchFamily="34" charset="0"/>
              <a:buChar char="•"/>
            </a:pPr>
            <a:r>
              <a:rPr lang="ru-RU" sz="1800" u="sng" dirty="0">
                <a:hlinkClick r:id="rId3"/>
              </a:rPr>
              <a:t>http://www.liveinternet.ru/users/tomash_design/post226097242/</a:t>
            </a:r>
            <a:endParaRPr lang="en-US" sz="1800" u="sng" dirty="0"/>
          </a:p>
          <a:p>
            <a:pPr>
              <a:buFont typeface="Arial" pitchFamily="34" charset="0"/>
              <a:buChar char="•"/>
            </a:pPr>
            <a:r>
              <a:rPr lang="ru-RU" sz="1800" u="sng" dirty="0">
                <a:hlinkClick r:id="rId4"/>
              </a:rPr>
              <a:t>http://zadacha.uanet.biz/uploads/5d/1e/5d1e4937e976c5f0ad8b25173507bb08 </a:t>
            </a:r>
            <a:r>
              <a:rPr lang="ru-RU" sz="1800" u="sng" dirty="0" err="1">
                <a:hlinkClick r:id="rId4"/>
              </a:rPr>
              <a:t>ПЕРМАГОРСКАЯ-РОСПИСЬ.pdf</a:t>
            </a:r>
            <a:endParaRPr lang="ru-RU" sz="1800" dirty="0"/>
          </a:p>
          <a:p>
            <a:endParaRPr lang="ru-RU" sz="1800" dirty="0"/>
          </a:p>
          <a:p>
            <a:endParaRPr lang="ru-RU" sz="2000" dirty="0"/>
          </a:p>
          <a:p>
            <a:pPr>
              <a:buNone/>
            </a:pPr>
            <a:endParaRPr lang="ru-RU" dirty="0"/>
          </a:p>
        </p:txBody>
      </p:sp>
      <p:pic>
        <p:nvPicPr>
          <p:cNvPr id="4" name="Picture 13" descr="C:\Users\Администратор\Desktop\Пермогорье\25255c49126d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4653136"/>
            <a:ext cx="1492849" cy="1872208"/>
          </a:xfrm>
          <a:prstGeom prst="rect">
            <a:avLst/>
          </a:prstGeom>
          <a:noFill/>
        </p:spPr>
      </p:pic>
      <p:pic>
        <p:nvPicPr>
          <p:cNvPr id="2051" name="Picture 3" descr="C:\Users\Администратор\Desktop\Пермогорье\Z3PElDjo7p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653136"/>
            <a:ext cx="1368152" cy="1908501"/>
          </a:xfrm>
          <a:prstGeom prst="rect">
            <a:avLst/>
          </a:prstGeom>
          <a:noFill/>
        </p:spPr>
      </p:pic>
      <p:pic>
        <p:nvPicPr>
          <p:cNvPr id="2052" name="Picture 4" descr="C:\Users\Администратор\Desktop\Пермогорье\vidy_vyshivky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688" y="4725144"/>
            <a:ext cx="1312979" cy="1875685"/>
          </a:xfrm>
          <a:prstGeom prst="rect">
            <a:avLst/>
          </a:prstGeom>
          <a:noFill/>
        </p:spPr>
      </p:pic>
      <p:pic>
        <p:nvPicPr>
          <p:cNvPr id="2054" name="Picture 6" descr="C:\Users\Администратор\Desktop\Пермогорье\PdqCukr4rO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4653136"/>
            <a:ext cx="2275656" cy="1896380"/>
          </a:xfrm>
          <a:prstGeom prst="rect">
            <a:avLst/>
          </a:prstGeom>
          <a:noFill/>
        </p:spPr>
      </p:pic>
      <p:pic>
        <p:nvPicPr>
          <p:cNvPr id="2055" name="Picture 7" descr="C:\Users\Администратор\Desktop\Пермогорье\vdNmjSz3GD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4725144"/>
            <a:ext cx="1329913" cy="1872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Администратор\Desktop\Пермогорье\резать\karta-arhangelskoj-oblas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Северная Двина</a:t>
            </a:r>
          </a:p>
        </p:txBody>
      </p:sp>
      <p:pic>
        <p:nvPicPr>
          <p:cNvPr id="2051" name="Picture 3" descr="C:\Users\Администратор\Desktop\Пермогорье\584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3456" y="2492896"/>
            <a:ext cx="2971105" cy="1728192"/>
          </a:xfrm>
          <a:prstGeom prst="rect">
            <a:avLst/>
          </a:prstGeom>
          <a:noFill/>
        </p:spPr>
      </p:pic>
      <p:pic>
        <p:nvPicPr>
          <p:cNvPr id="2052" name="Picture 4" descr="C:\Users\Администратор\Desktop\Пермогорье\река_уфа_караидель_ufa_river_karaidel_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60648"/>
            <a:ext cx="4410320" cy="1944216"/>
          </a:xfrm>
          <a:prstGeom prst="rect">
            <a:avLst/>
          </a:prstGeom>
          <a:noFill/>
        </p:spPr>
      </p:pic>
      <p:pic>
        <p:nvPicPr>
          <p:cNvPr id="2055" name="Picture 7" descr="C:\Users\Администратор\Desktop\Пермогорье\1902_2-v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836712"/>
            <a:ext cx="3058327" cy="1152128"/>
          </a:xfrm>
          <a:prstGeom prst="rect">
            <a:avLst/>
          </a:prstGeom>
          <a:noFill/>
        </p:spPr>
      </p:pic>
      <p:pic>
        <p:nvPicPr>
          <p:cNvPr id="2056" name="Picture 8" descr="C:\Users\Администратор\Desktop\Пермогорье\66912-030bc-56860916-m750x740-uafae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461115"/>
            <a:ext cx="2988332" cy="1992221"/>
          </a:xfrm>
          <a:prstGeom prst="rect">
            <a:avLst/>
          </a:prstGeom>
          <a:noFill/>
        </p:spPr>
      </p:pic>
      <p:pic>
        <p:nvPicPr>
          <p:cNvPr id="12" name="Рисунок 7" descr="http://im0-tub-ru.yandex.net/i?id=226491687-56-7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2132856"/>
            <a:ext cx="2232248" cy="154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C:\Users\Администратор\Desktop\Пермогорье\малые карелы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4077072"/>
            <a:ext cx="3384768" cy="2232248"/>
          </a:xfrm>
          <a:prstGeom prst="rect">
            <a:avLst/>
          </a:prstGeom>
          <a:noFill/>
        </p:spPr>
      </p:pic>
      <p:pic>
        <p:nvPicPr>
          <p:cNvPr id="2058" name="Picture 10" descr="C:\Users\Администратор\Desktop\Пермогорье\64c314494882c472bcc25ce221953771.jp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3140968"/>
            <a:ext cx="2373361" cy="20444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sz="3200" b="1" dirty="0">
                <a:solidFill>
                  <a:srgbClr val="660033"/>
                </a:solidFill>
              </a:rPr>
              <a:t>Изделия мастеров</a:t>
            </a:r>
          </a:p>
        </p:txBody>
      </p:sp>
      <p:pic>
        <p:nvPicPr>
          <p:cNvPr id="3074" name="Picture 2" descr="C:\Users\Администратор\Desktop\Пермогорье\2c41e6e5a14b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4437112"/>
            <a:ext cx="965142" cy="1916832"/>
          </a:xfrm>
          <a:prstGeom prst="rect">
            <a:avLst/>
          </a:prstGeom>
          <a:noFill/>
        </p:spPr>
      </p:pic>
      <p:pic>
        <p:nvPicPr>
          <p:cNvPr id="3075" name="Picture 3" descr="C:\Users\Администратор\Desktop\Пермогорье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420888"/>
            <a:ext cx="3270610" cy="2232248"/>
          </a:xfrm>
          <a:prstGeom prst="rect">
            <a:avLst/>
          </a:prstGeom>
          <a:noFill/>
        </p:spPr>
      </p:pic>
      <p:pic>
        <p:nvPicPr>
          <p:cNvPr id="3076" name="Picture 4" descr="C:\Users\Администратор\Desktop\Пермогорье\3db8a9bc5a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7" y="1268759"/>
            <a:ext cx="3004658" cy="3016441"/>
          </a:xfrm>
          <a:prstGeom prst="rect">
            <a:avLst/>
          </a:prstGeom>
          <a:noFill/>
        </p:spPr>
      </p:pic>
      <p:pic>
        <p:nvPicPr>
          <p:cNvPr id="3078" name="Picture 6" descr="C:\Users\Администратор\Desktop\Пермогорье\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4797152"/>
            <a:ext cx="3240362" cy="1512168"/>
          </a:xfrm>
          <a:prstGeom prst="rect">
            <a:avLst/>
          </a:prstGeom>
          <a:noFill/>
        </p:spPr>
      </p:pic>
      <p:pic>
        <p:nvPicPr>
          <p:cNvPr id="3079" name="Picture 7" descr="C:\Users\Администратор\Desktop\Пермогорье\1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221088"/>
            <a:ext cx="1832932" cy="2160240"/>
          </a:xfrm>
          <a:prstGeom prst="rect">
            <a:avLst/>
          </a:prstGeom>
          <a:noFill/>
        </p:spPr>
      </p:pic>
      <p:pic>
        <p:nvPicPr>
          <p:cNvPr id="3080" name="Picture 8" descr="C:\Users\Администратор\Desktop\Пермогорье\2640_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4725144"/>
            <a:ext cx="1814862" cy="1400469"/>
          </a:xfrm>
          <a:prstGeom prst="rect">
            <a:avLst/>
          </a:prstGeom>
          <a:noFill/>
        </p:spPr>
      </p:pic>
      <p:pic>
        <p:nvPicPr>
          <p:cNvPr id="3081" name="Picture 9" descr="C:\Users\Администратор\Desktop\Пермогорье\1905322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1340768"/>
            <a:ext cx="1872208" cy="273270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79512" y="764704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990033"/>
                </a:solidFill>
              </a:rPr>
              <a:t>Предметы быта изготовляли из липы, осины и бересты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23728" y="126876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Прялки. Туеса. Сундуки. Санки. Люльки. Чаши.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:\Users\Администратор\Desktop\Пермогорье\резать\рамка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Администратор\Desktop\Пермогорье\37279d4445df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76673"/>
            <a:ext cx="2304256" cy="1827220"/>
          </a:xfrm>
          <a:prstGeom prst="rect">
            <a:avLst/>
          </a:prstGeom>
          <a:noFill/>
        </p:spPr>
      </p:pic>
      <p:pic>
        <p:nvPicPr>
          <p:cNvPr id="4099" name="Picture 3" descr="C:\Users\Администратор\Desktop\Пермогорье\190532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412776"/>
            <a:ext cx="3024336" cy="2191548"/>
          </a:xfrm>
          <a:prstGeom prst="rect">
            <a:avLst/>
          </a:prstGeom>
          <a:noFill/>
        </p:spPr>
      </p:pic>
      <p:pic>
        <p:nvPicPr>
          <p:cNvPr id="4101" name="Picture 5" descr="C:\Users\Администратор\Desktop\Пермогорье\67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3789040"/>
            <a:ext cx="1544564" cy="2382374"/>
          </a:xfrm>
          <a:prstGeom prst="rect">
            <a:avLst/>
          </a:prstGeom>
          <a:noFill/>
        </p:spPr>
      </p:pic>
      <p:pic>
        <p:nvPicPr>
          <p:cNvPr id="4102" name="Picture 6" descr="C:\Users\Администратор\Desktop\Пермогорье\1905328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3645024"/>
            <a:ext cx="3249574" cy="252028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563888" y="548680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C00000"/>
                </a:solidFill>
              </a:rPr>
              <a:t>Солоница</a:t>
            </a:r>
            <a:r>
              <a:rPr lang="ru-RU" sz="2400" b="1" dirty="0">
                <a:solidFill>
                  <a:srgbClr val="C00000"/>
                </a:solidFill>
              </a:rPr>
              <a:t>-коник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7704" y="2492896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</a:t>
            </a:r>
            <a:r>
              <a:rPr lang="ru-RU" sz="2000" b="1" dirty="0"/>
              <a:t> </a:t>
            </a:r>
            <a:r>
              <a:rPr lang="ru-RU" sz="2400" b="1" dirty="0">
                <a:solidFill>
                  <a:srgbClr val="C00000"/>
                </a:solidFill>
              </a:rPr>
              <a:t>коробе-хлебнице</a:t>
            </a:r>
            <a:r>
              <a:rPr lang="ru-RU" sz="2000" dirty="0"/>
              <a:t> </a:t>
            </a:r>
          </a:p>
          <a:p>
            <a:r>
              <a:rPr lang="ru-RU" sz="2000" dirty="0"/>
              <a:t>подавали хлеб к столу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55977" y="3789040"/>
            <a:ext cx="208823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 </a:t>
            </a:r>
            <a:r>
              <a:rPr lang="ru-RU" sz="2400" b="1" dirty="0" err="1">
                <a:solidFill>
                  <a:srgbClr val="C00000"/>
                </a:solidFill>
              </a:rPr>
              <a:t>набируху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000" dirty="0"/>
              <a:t>дары леса собирали,</a:t>
            </a:r>
          </a:p>
          <a:p>
            <a:r>
              <a:rPr lang="ru-RU" sz="2000" dirty="0"/>
              <a:t>а в </a:t>
            </a:r>
            <a:r>
              <a:rPr lang="ru-RU" sz="2400" b="1" dirty="0">
                <a:solidFill>
                  <a:srgbClr val="C00000"/>
                </a:solidFill>
              </a:rPr>
              <a:t>туесок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000" dirty="0"/>
              <a:t>наливали квас или ключевую воду.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Администратор\Desktop\Пермогорье\резать\рамка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2"/>
            <a:ext cx="6858003" cy="9144002"/>
          </a:xfrm>
          <a:prstGeom prst="rect">
            <a:avLst/>
          </a:prstGeom>
          <a:noFill/>
        </p:spPr>
      </p:pic>
      <p:pic>
        <p:nvPicPr>
          <p:cNvPr id="5" name="Picture 6" descr="C:\Users\Администратор\Desktop\Пермогорье\190527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996952"/>
            <a:ext cx="1978242" cy="1440160"/>
          </a:xfrm>
          <a:prstGeom prst="rect">
            <a:avLst/>
          </a:prstGeom>
          <a:noFill/>
        </p:spPr>
      </p:pic>
      <p:pic>
        <p:nvPicPr>
          <p:cNvPr id="6" name="Picture 2" descr="C:\Users\Администратор\Desktop\Пермогорье\0_9766f_2c1c3bdd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340768"/>
            <a:ext cx="1728192" cy="2450719"/>
          </a:xfrm>
          <a:prstGeom prst="rect">
            <a:avLst/>
          </a:prstGeom>
          <a:noFill/>
        </p:spPr>
      </p:pic>
      <p:pic>
        <p:nvPicPr>
          <p:cNvPr id="8194" name="Picture 2" descr="C:\Users\Администратор\Desktop\Пермогорье\1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268760"/>
            <a:ext cx="3358099" cy="1584176"/>
          </a:xfrm>
          <a:prstGeom prst="rect">
            <a:avLst/>
          </a:prstGeom>
          <a:noFill/>
        </p:spPr>
      </p:pic>
      <p:pic>
        <p:nvPicPr>
          <p:cNvPr id="8195" name="Picture 3" descr="C:\Users\Администратор\Desktop\Пермогорье\190532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356992"/>
            <a:ext cx="1648215" cy="2405760"/>
          </a:xfrm>
          <a:prstGeom prst="rect">
            <a:avLst/>
          </a:prstGeom>
          <a:noFill/>
        </p:spPr>
      </p:pic>
      <p:pic>
        <p:nvPicPr>
          <p:cNvPr id="9" name="Picture 4" descr="permpryalka"/>
          <p:cNvPicPr>
            <a:picLocks noChangeAspect="1" noChangeArrowheads="1"/>
          </p:cNvPicPr>
          <p:nvPr/>
        </p:nvPicPr>
        <p:blipFill>
          <a:blip r:embed="rId7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340768"/>
            <a:ext cx="171904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339752" y="620689"/>
            <a:ext cx="552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Пермогорская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роспись</a:t>
            </a:r>
          </a:p>
        </p:txBody>
      </p:sp>
      <p:pic>
        <p:nvPicPr>
          <p:cNvPr id="8198" name="Picture 6" descr="C:\Users\Администратор\Desktop\Пермогорье\94226701_Uzoruy_Severnoy_Dvinuy00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4509120"/>
            <a:ext cx="2016224" cy="1610281"/>
          </a:xfrm>
          <a:prstGeom prst="rect">
            <a:avLst/>
          </a:prstGeom>
          <a:noFill/>
        </p:spPr>
      </p:pic>
      <p:pic>
        <p:nvPicPr>
          <p:cNvPr id="15" name="Picture 4" descr="C:\Users\Администратор\Desktop\Пермогорье\648676646fe08c5a7c6ac1ff27--russkij-stil-bolshoj-korob-iz-beresty-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576" y="3933056"/>
            <a:ext cx="1832066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203032" cy="850106"/>
          </a:xfrm>
        </p:spPr>
        <p:txBody>
          <a:bodyPr/>
          <a:lstStyle/>
          <a:p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Пермогорская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прялка</a:t>
            </a:r>
          </a:p>
        </p:txBody>
      </p:sp>
      <p:pic>
        <p:nvPicPr>
          <p:cNvPr id="5124" name="Picture 4" descr="C:\Users\Администратор\Desktop\Пермогорье\ros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1052736"/>
            <a:ext cx="1772597" cy="5472608"/>
          </a:xfrm>
          <a:prstGeom prst="rect">
            <a:avLst/>
          </a:prstGeom>
          <a:noFill/>
        </p:spPr>
      </p:pic>
      <p:pic>
        <p:nvPicPr>
          <p:cNvPr id="5125" name="Picture 5" descr="C:\Users\Администратор\Desktop\Пермогорье\permogorskaya-rosp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1944216" cy="609329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483768" y="1412776"/>
            <a:ext cx="43924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660033"/>
                </a:solidFill>
              </a:rPr>
              <a:t>В старину считалось, что жених должен подарить своей невесте расписную прялку. И чем прялка будет красивее расписана, тем сильнее ее любит жених.</a:t>
            </a:r>
          </a:p>
        </p:txBody>
      </p:sp>
      <p:pic>
        <p:nvPicPr>
          <p:cNvPr id="11" name="Содержимое 3" descr="http://festival.1september.ru/articles/311913/img8.jpg"/>
          <p:cNvPicPr>
            <a:picLocks noGrp="1"/>
          </p:cNvPicPr>
          <p:nvPr>
            <p:ph idx="1"/>
          </p:nvPr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2699792" y="3140968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0827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дминистратор\Desktop\Пермогорье\резать\рамка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4" name="Содержимое 3" descr="http://dekor.nm.ru/Perm/Perm2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800"/>
            <a:ext cx="1512168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7" r="1759"/>
          <a:stretch/>
        </p:blipFill>
        <p:spPr>
          <a:xfrm>
            <a:off x="6228184" y="908720"/>
            <a:ext cx="2077214" cy="30243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48" y="1628800"/>
            <a:ext cx="1470233" cy="3168352"/>
          </a:xfrm>
          <a:prstGeom prst="rect">
            <a:avLst/>
          </a:prstGeom>
        </p:spPr>
      </p:pic>
      <p:pic>
        <p:nvPicPr>
          <p:cNvPr id="7" name="Рисунок 6" descr="http://dekor.nm.ru/Perm/Perm10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76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1036077" cy="496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2" descr="C:\Users\Администратор\Desktop\Пермогорье\7ea6b681cfb2d82090482c0d87h4--russkij-stil-panno-obereg-drevo-zhizn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264" y="4077072"/>
            <a:ext cx="1243445" cy="187220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907704" y="5013176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>
                <a:solidFill>
                  <a:srgbClr val="990033"/>
                </a:solidFill>
                <a:latin typeface="+mn-lt"/>
                <a:ea typeface="Times New Roman" pitchFamily="18" charset="0"/>
                <a:cs typeface="Arial" pitchFamily="34" charset="0"/>
              </a:rPr>
              <a:t>Прялка не только украшала крестьянскую избу, но и согревала душу неутомимой пряхе, скрашивала бесконечный монотонный труд.</a:t>
            </a:r>
            <a:endParaRPr lang="ru-RU" dirty="0">
              <a:solidFill>
                <a:srgbClr val="99003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5720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Прялка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2400" b="1" dirty="0">
                <a:solidFill>
                  <a:srgbClr val="FF0000"/>
                </a:solidFill>
              </a:rPr>
              <a:t>Птица Сирин. Древо жизни</a:t>
            </a:r>
          </a:p>
        </p:txBody>
      </p:sp>
      <p:pic>
        <p:nvPicPr>
          <p:cNvPr id="5" name="Picture 10" descr="пермогорская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 l="12775" r="18289"/>
          <a:stretch>
            <a:fillRect/>
          </a:stretch>
        </p:blipFill>
        <p:spPr bwMode="auto">
          <a:xfrm>
            <a:off x="2555776" y="1412776"/>
            <a:ext cx="187131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 descr="C:\Users\Администратор\Desktop\Пермогорье\045535d09e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3429000"/>
            <a:ext cx="1891562" cy="2664296"/>
          </a:xfrm>
          <a:prstGeom prst="rect">
            <a:avLst/>
          </a:prstGeom>
          <a:noFill/>
        </p:spPr>
      </p:pic>
      <p:pic>
        <p:nvPicPr>
          <p:cNvPr id="7173" name="Picture 5" descr="C:\Users\Администратор\Desktop\Пермогорье\190531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12776"/>
            <a:ext cx="2088232" cy="4905875"/>
          </a:xfrm>
          <a:prstGeom prst="rect">
            <a:avLst/>
          </a:prstGeom>
          <a:noFill/>
        </p:spPr>
      </p:pic>
      <p:pic>
        <p:nvPicPr>
          <p:cNvPr id="7174" name="Picture 6" descr="C:\Users\Администратор\Desktop\Пермогорье\image_33755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260648"/>
            <a:ext cx="1948005" cy="3024336"/>
          </a:xfrm>
          <a:prstGeom prst="rect">
            <a:avLst/>
          </a:prstGeom>
          <a:noFill/>
        </p:spPr>
      </p:pic>
      <p:pic>
        <p:nvPicPr>
          <p:cNvPr id="11" name="Picture 6" descr="C:\Users\Администратор\Desktop\Пермогорье\1905333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412776"/>
            <a:ext cx="2232248" cy="4863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5528291"/>
      </p:ext>
    </p:extLst>
  </p:cSld>
  <p:clrMapOvr>
    <a:masterClrMapping/>
  </p:clrMapOvr>
</p:sld>
</file>

<file path=ppt/theme/theme1.xml><?xml version="1.0" encoding="utf-8"?>
<a:theme xmlns:a="http://schemas.openxmlformats.org/drawingml/2006/main" name="урок Пермогорье">
  <a:themeElements>
    <a:clrScheme name="Тема Office 13">
      <a:dk1>
        <a:srgbClr val="000000"/>
      </a:dk1>
      <a:lt1>
        <a:srgbClr val="F8DE88"/>
      </a:lt1>
      <a:dk2>
        <a:srgbClr val="000000"/>
      </a:dk2>
      <a:lt2>
        <a:srgbClr val="777777"/>
      </a:lt2>
      <a:accent1>
        <a:srgbClr val="3399FF"/>
      </a:accent1>
      <a:accent2>
        <a:srgbClr val="0066FF"/>
      </a:accent2>
      <a:accent3>
        <a:srgbClr val="FBECC3"/>
      </a:accent3>
      <a:accent4>
        <a:srgbClr val="000000"/>
      </a:accent4>
      <a:accent5>
        <a:srgbClr val="ADCAFF"/>
      </a:accent5>
      <a:accent6>
        <a:srgbClr val="005CE7"/>
      </a:accent6>
      <a:hlink>
        <a:srgbClr val="0000FF"/>
      </a:hlink>
      <a:folHlink>
        <a:srgbClr val="0000CC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3">
        <a:dk1>
          <a:srgbClr val="000000"/>
        </a:dk1>
        <a:lt1>
          <a:srgbClr val="F8DE88"/>
        </a:lt1>
        <a:dk2>
          <a:srgbClr val="000000"/>
        </a:dk2>
        <a:lt2>
          <a:srgbClr val="777777"/>
        </a:lt2>
        <a:accent1>
          <a:srgbClr val="3399FF"/>
        </a:accent1>
        <a:accent2>
          <a:srgbClr val="0066FF"/>
        </a:accent2>
        <a:accent3>
          <a:srgbClr val="FBECC3"/>
        </a:accent3>
        <a:accent4>
          <a:srgbClr val="000000"/>
        </a:accent4>
        <a:accent5>
          <a:srgbClr val="ADCAFF"/>
        </a:accent5>
        <a:accent6>
          <a:srgbClr val="005CE7"/>
        </a:accent6>
        <a:hlink>
          <a:srgbClr val="0000FF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урок Пермогорье</Template>
  <TotalTime>491</TotalTime>
  <Words>299</Words>
  <Application>Microsoft Office PowerPoint</Application>
  <PresentationFormat>Экран (4:3)</PresentationFormat>
  <Paragraphs>55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Gungsuh</vt:lpstr>
      <vt:lpstr>Times New Roman</vt:lpstr>
      <vt:lpstr>Traditional Arabic</vt:lpstr>
      <vt:lpstr>урок Пермогорье</vt:lpstr>
      <vt:lpstr>Пермогорская  роспись</vt:lpstr>
      <vt:lpstr>Направления в росписи по дереву</vt:lpstr>
      <vt:lpstr>Северная Двина</vt:lpstr>
      <vt:lpstr>Изделия мастеров</vt:lpstr>
      <vt:lpstr>Презентация PowerPoint</vt:lpstr>
      <vt:lpstr>Презентация PowerPoint</vt:lpstr>
      <vt:lpstr>Пермогорская прялка</vt:lpstr>
      <vt:lpstr>Презентация PowerPoint</vt:lpstr>
      <vt:lpstr>Прялка Птица Сирин. Древо жизни</vt:lpstr>
      <vt:lpstr>Прялка Дом. Посиделки. Катания.</vt:lpstr>
      <vt:lpstr>Пермогорская роспись </vt:lpstr>
      <vt:lpstr>Техника росписи</vt:lpstr>
      <vt:lpstr>Основные цвета пермогорской росписи</vt:lpstr>
      <vt:lpstr>Элементы росписи</vt:lpstr>
      <vt:lpstr>Элементы росписи</vt:lpstr>
      <vt:lpstr>Презентация PowerPoint</vt:lpstr>
      <vt:lpstr>Последовательность выполнения  птицы Сирин</vt:lpstr>
      <vt:lpstr>Птица Сирин – птица счастья, птица-дева, птица-оберег!</vt:lpstr>
      <vt:lpstr>Современные мотивы пермогорской росписи</vt:lpstr>
      <vt:lpstr>Презентация PowerPoint</vt:lpstr>
      <vt:lpstr>Информационные источники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Пермогорская роспись</dc:title>
  <dc:creator>Администратор</dc:creator>
  <cp:lastModifiedBy>КЛЭ</cp:lastModifiedBy>
  <cp:revision>57</cp:revision>
  <dcterms:created xsi:type="dcterms:W3CDTF">2015-11-07T19:38:18Z</dcterms:created>
  <dcterms:modified xsi:type="dcterms:W3CDTF">2020-04-07T19:11:18Z</dcterms:modified>
</cp:coreProperties>
</file>